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7" r:id="rId5"/>
    <p:sldId id="265" r:id="rId6"/>
    <p:sldId id="266" r:id="rId7"/>
    <p:sldId id="262" r:id="rId8"/>
    <p:sldId id="263" r:id="rId9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DELL\Desktop\Influenza%202024\Por%20campa&#241;a%200201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DELL\Desktop\Influenza%202024\Por%20campa&#241;a%200201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DELL\Desktop\Influenza%202024\Por%20campa&#241;a%200201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DELL\Desktop\Influenza%202024\Por%20campa&#241;a%200201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DELL\Desktop\Influenza%202024\Por%20campa&#241;a%2002012024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DELL\Desktop\Influenza%202024\Por%20campa&#241;a%200201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Hoja1!$B$39</c:f>
              <c:strCache>
                <c:ptCount val="1"/>
                <c:pt idx="0">
                  <c:v>Influenza 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trendline>
            <c:spPr>
              <a:ln w="22225" cap="rnd">
                <a:solidFill>
                  <a:srgbClr val="00B0F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Hoja1!$C$38:$L$38</c:f>
              <c:strCache>
                <c:ptCount val="10"/>
                <c:pt idx="0">
                  <c:v>03-27/04/2024</c:v>
                </c:pt>
                <c:pt idx="1">
                  <c:v>28/04-01/06/2024</c:v>
                </c:pt>
                <c:pt idx="2">
                  <c:v>02-29/06/2024</c:v>
                </c:pt>
                <c:pt idx="3">
                  <c:v>30/06-03/08/2024</c:v>
                </c:pt>
                <c:pt idx="4">
                  <c:v>04-31/08/2024</c:v>
                </c:pt>
                <c:pt idx="5">
                  <c:v>01-28/09/2024</c:v>
                </c:pt>
                <c:pt idx="6">
                  <c:v>29/09-26/10/2024</c:v>
                </c:pt>
                <c:pt idx="7">
                  <c:v>27/10-30/11/2024</c:v>
                </c:pt>
                <c:pt idx="8">
                  <c:v>01-28/12/2024</c:v>
                </c:pt>
                <c:pt idx="9">
                  <c:v>TOTAL</c:v>
                </c:pt>
              </c:strCache>
            </c:strRef>
          </c:cat>
          <c:val>
            <c:numRef>
              <c:f>Hoja1!$C$39:$L$39</c:f>
              <c:numCache>
                <c:formatCode>#,##0</c:formatCode>
                <c:ptCount val="10"/>
                <c:pt idx="0">
                  <c:v>485033</c:v>
                </c:pt>
                <c:pt idx="1">
                  <c:v>353916</c:v>
                </c:pt>
                <c:pt idx="2">
                  <c:v>244262</c:v>
                </c:pt>
                <c:pt idx="3">
                  <c:v>154613</c:v>
                </c:pt>
                <c:pt idx="4">
                  <c:v>69163</c:v>
                </c:pt>
                <c:pt idx="5">
                  <c:v>48581</c:v>
                </c:pt>
                <c:pt idx="6">
                  <c:v>34121</c:v>
                </c:pt>
                <c:pt idx="7">
                  <c:v>43029</c:v>
                </c:pt>
                <c:pt idx="8">
                  <c:v>20767</c:v>
                </c:pt>
                <c:pt idx="9">
                  <c:v>1453485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1B-4076-8894-6E1DB2DBA592}"/>
            </c:ext>
          </c:extLst>
        </c:ser>
        <c:ser>
          <c:idx val="1"/>
          <c:order val="1"/>
          <c:tx>
            <c:strRef>
              <c:f>Hoja1!$B$40</c:f>
              <c:strCache>
                <c:ptCount val="1"/>
                <c:pt idx="0">
                  <c:v>Covid-19 Bival.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Hoja1!$C$38:$L$38</c:f>
              <c:strCache>
                <c:ptCount val="10"/>
                <c:pt idx="0">
                  <c:v>03-27/04/2024</c:v>
                </c:pt>
                <c:pt idx="1">
                  <c:v>28/04-01/06/2024</c:v>
                </c:pt>
                <c:pt idx="2">
                  <c:v>02-29/06/2024</c:v>
                </c:pt>
                <c:pt idx="3">
                  <c:v>30/06-03/08/2024</c:v>
                </c:pt>
                <c:pt idx="4">
                  <c:v>04-31/08/2024</c:v>
                </c:pt>
                <c:pt idx="5">
                  <c:v>01-28/09/2024</c:v>
                </c:pt>
                <c:pt idx="6">
                  <c:v>29/09-26/10/2024</c:v>
                </c:pt>
                <c:pt idx="7">
                  <c:v>27/10-30/11/2024</c:v>
                </c:pt>
                <c:pt idx="8">
                  <c:v>01-28/12/2024</c:v>
                </c:pt>
                <c:pt idx="9">
                  <c:v>TOTAL</c:v>
                </c:pt>
              </c:strCache>
            </c:strRef>
          </c:cat>
          <c:val>
            <c:numRef>
              <c:f>Hoja1!$C$40:$L$40</c:f>
              <c:numCache>
                <c:formatCode>#,##0</c:formatCode>
                <c:ptCount val="10"/>
                <c:pt idx="0">
                  <c:v>78341</c:v>
                </c:pt>
                <c:pt idx="1">
                  <c:v>36125</c:v>
                </c:pt>
                <c:pt idx="2">
                  <c:v>19116</c:v>
                </c:pt>
                <c:pt idx="3">
                  <c:v>9387</c:v>
                </c:pt>
                <c:pt idx="4">
                  <c:v>4357</c:v>
                </c:pt>
                <c:pt idx="5">
                  <c:v>3706</c:v>
                </c:pt>
                <c:pt idx="6">
                  <c:v>2257</c:v>
                </c:pt>
                <c:pt idx="7">
                  <c:v>782</c:v>
                </c:pt>
                <c:pt idx="8">
                  <c:v>481</c:v>
                </c:pt>
                <c:pt idx="9">
                  <c:v>154552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1B-4076-8894-6E1DB2DBA592}"/>
            </c:ext>
          </c:extLst>
        </c:ser>
        <c:ser>
          <c:idx val="2"/>
          <c:order val="2"/>
          <c:tx>
            <c:strRef>
              <c:f>Hoja1!$B$41</c:f>
              <c:strCache>
                <c:ptCount val="1"/>
                <c:pt idx="0">
                  <c:v>Neumo 23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Hoja1!$C$38:$L$38</c:f>
              <c:strCache>
                <c:ptCount val="10"/>
                <c:pt idx="0">
                  <c:v>03-27/04/2024</c:v>
                </c:pt>
                <c:pt idx="1">
                  <c:v>28/04-01/06/2024</c:v>
                </c:pt>
                <c:pt idx="2">
                  <c:v>02-29/06/2024</c:v>
                </c:pt>
                <c:pt idx="3">
                  <c:v>30/06-03/08/2024</c:v>
                </c:pt>
                <c:pt idx="4">
                  <c:v>04-31/08/2024</c:v>
                </c:pt>
                <c:pt idx="5">
                  <c:v>01-28/09/2024</c:v>
                </c:pt>
                <c:pt idx="6">
                  <c:v>29/09-26/10/2024</c:v>
                </c:pt>
                <c:pt idx="7">
                  <c:v>27/10-30/11/2024</c:v>
                </c:pt>
                <c:pt idx="8">
                  <c:v>01-28/12/2024</c:v>
                </c:pt>
                <c:pt idx="9">
                  <c:v>TOTAL</c:v>
                </c:pt>
              </c:strCache>
            </c:strRef>
          </c:cat>
          <c:val>
            <c:numRef>
              <c:f>Hoja1!$C$41:$L$41</c:f>
              <c:numCache>
                <c:formatCode>#,##0</c:formatCode>
                <c:ptCount val="10"/>
                <c:pt idx="0">
                  <c:v>1840</c:v>
                </c:pt>
                <c:pt idx="1">
                  <c:v>1719</c:v>
                </c:pt>
                <c:pt idx="2">
                  <c:v>13675</c:v>
                </c:pt>
                <c:pt idx="3">
                  <c:v>6996</c:v>
                </c:pt>
                <c:pt idx="4">
                  <c:v>2716</c:v>
                </c:pt>
                <c:pt idx="5">
                  <c:v>2110</c:v>
                </c:pt>
                <c:pt idx="6">
                  <c:v>1649</c:v>
                </c:pt>
                <c:pt idx="7">
                  <c:v>2092</c:v>
                </c:pt>
                <c:pt idx="8">
                  <c:v>983</c:v>
                </c:pt>
                <c:pt idx="9">
                  <c:v>33780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1B-4076-8894-6E1DB2DBA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018437935"/>
        <c:axId val="22247023"/>
      </c:barChart>
      <c:lineChart>
        <c:grouping val="standard"/>
        <c:varyColors val="0"/>
        <c:ser>
          <c:idx val="3"/>
          <c:order val="3"/>
          <c:tx>
            <c:strRef>
              <c:f>Hoja1!$B$42</c:f>
              <c:strCache>
                <c:ptCount val="1"/>
                <c:pt idx="0">
                  <c:v>Influenza acumulado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Hoja1!$C$38:$L$38</c:f>
              <c:strCache>
                <c:ptCount val="10"/>
                <c:pt idx="0">
                  <c:v>03-27/04/2024</c:v>
                </c:pt>
                <c:pt idx="1">
                  <c:v>28/04-01/06/2024</c:v>
                </c:pt>
                <c:pt idx="2">
                  <c:v>02-29/06/2024</c:v>
                </c:pt>
                <c:pt idx="3">
                  <c:v>30/06-03/08/2024</c:v>
                </c:pt>
                <c:pt idx="4">
                  <c:v>04-31/08/2024</c:v>
                </c:pt>
                <c:pt idx="5">
                  <c:v>01-28/09/2024</c:v>
                </c:pt>
                <c:pt idx="6">
                  <c:v>29/09-26/10/2024</c:v>
                </c:pt>
                <c:pt idx="7">
                  <c:v>27/10-30/11/2024</c:v>
                </c:pt>
                <c:pt idx="8">
                  <c:v>01-28/12/2024</c:v>
                </c:pt>
                <c:pt idx="9">
                  <c:v>TOTAL</c:v>
                </c:pt>
              </c:strCache>
            </c:strRef>
          </c:cat>
          <c:val>
            <c:numRef>
              <c:f>Hoja1!$C$42:$L$42</c:f>
              <c:numCache>
                <c:formatCode>#,##0</c:formatCode>
                <c:ptCount val="10"/>
                <c:pt idx="0">
                  <c:v>485033</c:v>
                </c:pt>
                <c:pt idx="1">
                  <c:v>838949</c:v>
                </c:pt>
                <c:pt idx="2">
                  <c:v>1083211</c:v>
                </c:pt>
                <c:pt idx="3">
                  <c:v>1237824</c:v>
                </c:pt>
                <c:pt idx="4">
                  <c:v>1306987</c:v>
                </c:pt>
                <c:pt idx="5">
                  <c:v>1355568</c:v>
                </c:pt>
                <c:pt idx="6">
                  <c:v>1389689</c:v>
                </c:pt>
                <c:pt idx="7">
                  <c:v>1432718</c:v>
                </c:pt>
                <c:pt idx="8">
                  <c:v>1453485</c:v>
                </c:pt>
                <c:pt idx="9">
                  <c:v>1453485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D1B-4076-8894-6E1DB2DBA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197216"/>
        <c:axId val="1898192384"/>
      </c:lineChart>
      <c:catAx>
        <c:axId val="101843793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ysClr val="windowText" lastClr="000000"/>
                </a:solidFill>
                <a:latin typeface="Abadi Extra Light" panose="020B0204020104020204" pitchFamily="34" charset="0"/>
                <a:ea typeface="+mn-ea"/>
                <a:cs typeface="+mn-cs"/>
              </a:defRPr>
            </a:pPr>
            <a:endParaRPr lang="es-PY"/>
          </a:p>
        </c:txPr>
        <c:crossAx val="22247023"/>
        <c:crosses val="autoZero"/>
        <c:auto val="1"/>
        <c:lblAlgn val="ctr"/>
        <c:lblOffset val="100"/>
        <c:noMultiLvlLbl val="1"/>
      </c:catAx>
      <c:valAx>
        <c:axId val="22247023"/>
        <c:scaling>
          <c:orientation val="minMax"/>
          <c:max val="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PY" b="1">
                    <a:latin typeface="Arial" panose="020B0604020202020204" pitchFamily="34" charset="0"/>
                    <a:cs typeface="Arial" panose="020B0604020202020204" pitchFamily="34" charset="0"/>
                  </a:rPr>
                  <a:t>Dosis Aplicadas por mes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s-PY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badi Extra Light" panose="020B0204020104020204" pitchFamily="34" charset="0"/>
                <a:ea typeface="+mn-ea"/>
                <a:cs typeface="+mn-cs"/>
              </a:defRPr>
            </a:pPr>
            <a:endParaRPr lang="es-PY"/>
          </a:p>
        </c:txPr>
        <c:crossAx val="1018437935"/>
        <c:crosses val="autoZero"/>
        <c:crossBetween val="between"/>
      </c:valAx>
      <c:valAx>
        <c:axId val="1898192384"/>
        <c:scaling>
          <c:orientation val="minMax"/>
          <c:max val="15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Abadi Extra Light" panose="020B0204020104020204" pitchFamily="34" charset="0"/>
                    <a:ea typeface="+mn-ea"/>
                    <a:cs typeface="+mn-cs"/>
                  </a:defRPr>
                </a:pPr>
                <a:r>
                  <a:rPr lang="en-US" b="1"/>
                  <a:t>Dosis de Influenza Acumulado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Abadi Extra Light" panose="020B0204020104020204" pitchFamily="34" charset="0"/>
                  <a:ea typeface="+mn-ea"/>
                  <a:cs typeface="+mn-cs"/>
                </a:defRPr>
              </a:pPr>
              <a:endParaRPr lang="es-PY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badi Extra Light" panose="020B0204020104020204" pitchFamily="34" charset="0"/>
                <a:ea typeface="+mn-ea"/>
                <a:cs typeface="+mn-cs"/>
              </a:defRPr>
            </a:pPr>
            <a:endParaRPr lang="es-PY"/>
          </a:p>
        </c:txPr>
        <c:crossAx val="132197216"/>
        <c:crosses val="max"/>
        <c:crossBetween val="between"/>
      </c:valAx>
      <c:catAx>
        <c:axId val="132197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98192384"/>
        <c:crosses val="autoZero"/>
        <c:auto val="1"/>
        <c:lblAlgn val="ctr"/>
        <c:lblOffset val="100"/>
        <c:tickLblSkip val="1"/>
        <c:tickMarkSkip val="1"/>
        <c:noMultiLvlLbl val="1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Y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badi Extra Light" panose="020B0204020104020204" pitchFamily="34" charset="0"/>
        </a:defRPr>
      </a:pPr>
      <a:endParaRPr lang="es-PY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badi Extra Light" panose="020B0204020104020204" pitchFamily="34" charset="0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Hoja1!$B$76:$B$95</c:f>
              <c:strCache>
                <c:ptCount val="20"/>
                <c:pt idx="0">
                  <c:v>Alto Paraguay</c:v>
                </c:pt>
                <c:pt idx="1">
                  <c:v>Boquerón</c:v>
                </c:pt>
                <c:pt idx="2">
                  <c:v>Ñeembucú</c:v>
                </c:pt>
                <c:pt idx="3">
                  <c:v>Pte. Hayes</c:v>
                </c:pt>
                <c:pt idx="4">
                  <c:v>Misiones</c:v>
                </c:pt>
                <c:pt idx="5">
                  <c:v>San Pedro Norte</c:v>
                </c:pt>
                <c:pt idx="6">
                  <c:v>Amambay</c:v>
                </c:pt>
                <c:pt idx="7">
                  <c:v>Canindeyú</c:v>
                </c:pt>
                <c:pt idx="8">
                  <c:v>San Pedro Sur</c:v>
                </c:pt>
                <c:pt idx="9">
                  <c:v>Caazapá</c:v>
                </c:pt>
                <c:pt idx="10">
                  <c:v>Guairá</c:v>
                </c:pt>
                <c:pt idx="11">
                  <c:v>Concepción</c:v>
                </c:pt>
                <c:pt idx="12">
                  <c:v>Paraguarí</c:v>
                </c:pt>
                <c:pt idx="13">
                  <c:v>Cordillera</c:v>
                </c:pt>
                <c:pt idx="14">
                  <c:v>Caaguazú</c:v>
                </c:pt>
                <c:pt idx="15">
                  <c:v>Itapuá</c:v>
                </c:pt>
                <c:pt idx="16">
                  <c:v>Capital</c:v>
                </c:pt>
                <c:pt idx="17">
                  <c:v>Alto Paraná</c:v>
                </c:pt>
                <c:pt idx="18">
                  <c:v>Central</c:v>
                </c:pt>
                <c:pt idx="19">
                  <c:v>Pais</c:v>
                </c:pt>
              </c:strCache>
            </c:strRef>
          </c:cat>
          <c:val>
            <c:numRef>
              <c:f>Hoja1!$C$76:$C$95</c:f>
              <c:numCache>
                <c:formatCode>General</c:formatCode>
                <c:ptCount val="20"/>
                <c:pt idx="0">
                  <c:v>5793</c:v>
                </c:pt>
                <c:pt idx="1">
                  <c:v>14651</c:v>
                </c:pt>
                <c:pt idx="2">
                  <c:v>20837</c:v>
                </c:pt>
                <c:pt idx="3">
                  <c:v>26768</c:v>
                </c:pt>
                <c:pt idx="4">
                  <c:v>27840</c:v>
                </c:pt>
                <c:pt idx="5">
                  <c:v>30594</c:v>
                </c:pt>
                <c:pt idx="6">
                  <c:v>36254</c:v>
                </c:pt>
                <c:pt idx="7">
                  <c:v>37622</c:v>
                </c:pt>
                <c:pt idx="8">
                  <c:v>38587</c:v>
                </c:pt>
                <c:pt idx="9">
                  <c:v>40595</c:v>
                </c:pt>
                <c:pt idx="10">
                  <c:v>48494</c:v>
                </c:pt>
                <c:pt idx="11">
                  <c:v>53060</c:v>
                </c:pt>
                <c:pt idx="12">
                  <c:v>54626</c:v>
                </c:pt>
                <c:pt idx="13">
                  <c:v>66178</c:v>
                </c:pt>
                <c:pt idx="14">
                  <c:v>111840</c:v>
                </c:pt>
                <c:pt idx="15">
                  <c:v>122748</c:v>
                </c:pt>
                <c:pt idx="16">
                  <c:v>137936</c:v>
                </c:pt>
                <c:pt idx="17">
                  <c:v>147819</c:v>
                </c:pt>
                <c:pt idx="18">
                  <c:v>446687</c:v>
                </c:pt>
                <c:pt idx="19">
                  <c:v>1468929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7-40FF-A016-1683DFF382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-27"/>
        <c:axId val="145683439"/>
        <c:axId val="744531791"/>
      </c:barChart>
      <c:catAx>
        <c:axId val="145683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badi Extra Light" panose="020B0204020104020204" pitchFamily="34" charset="0"/>
                <a:ea typeface="+mn-ea"/>
                <a:cs typeface="+mn-cs"/>
              </a:defRPr>
            </a:pPr>
            <a:endParaRPr lang="es-PY"/>
          </a:p>
        </c:txPr>
        <c:crossAx val="744531791"/>
        <c:crosses val="autoZero"/>
        <c:auto val="1"/>
        <c:lblAlgn val="ctr"/>
        <c:lblOffset val="100"/>
        <c:noMultiLvlLbl val="0"/>
      </c:catAx>
      <c:valAx>
        <c:axId val="744531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badi Extra Light" panose="020B0204020104020204" pitchFamily="34" charset="0"/>
                    <a:ea typeface="+mn-ea"/>
                    <a:cs typeface="+mn-cs"/>
                  </a:defRPr>
                </a:pPr>
                <a:r>
                  <a:rPr lang="es-PY"/>
                  <a:t>Dosis Aplicadas Influenza</a:t>
                </a:r>
              </a:p>
            </c:rich>
          </c:tx>
          <c:layout>
            <c:manualLayout>
              <c:xMode val="edge"/>
              <c:yMode val="edge"/>
              <c:x val="1.232741617357002E-2"/>
              <c:y val="0.318511465136625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Abadi Extra Light" panose="020B0204020104020204" pitchFamily="34" charset="0"/>
                  <a:ea typeface="+mn-ea"/>
                  <a:cs typeface="+mn-cs"/>
                </a:defRPr>
              </a:pPr>
              <a:endParaRPr lang="es-PY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badi Extra Light" panose="020B0204020104020204" pitchFamily="34" charset="0"/>
                <a:ea typeface="+mn-ea"/>
                <a:cs typeface="+mn-cs"/>
              </a:defRPr>
            </a:pPr>
            <a:endParaRPr lang="es-PY"/>
          </a:p>
        </c:txPr>
        <c:crossAx val="145683439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badi Extra Light" panose="020B0204020104020204" pitchFamily="34" charset="0"/>
        </a:defRPr>
      </a:pPr>
      <a:endParaRPr lang="es-PY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E3-4861-B573-CF666CEC3B07}"/>
              </c:ext>
            </c:extLst>
          </c:dPt>
          <c:dPt>
            <c:idx val="2"/>
            <c:invertIfNegative val="0"/>
            <c:bubble3D val="0"/>
            <c:spPr>
              <a:solidFill>
                <a:srgbClr val="EF79D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EE3-4861-B573-CF666CEC3B07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EE3-4861-B573-CF666CEC3B07}"/>
              </c:ext>
            </c:extLst>
          </c:dPt>
          <c:cat>
            <c:strRef>
              <c:f>Hoja1!$C$107:$C$110</c:f>
              <c:strCache>
                <c:ptCount val="4"/>
                <c:pt idx="0">
                  <c:v>6  35 meses</c:v>
                </c:pt>
                <c:pt idx="1">
                  <c:v>60 años y más</c:v>
                </c:pt>
                <c:pt idx="2">
                  <c:v>Embarazadas</c:v>
                </c:pt>
                <c:pt idx="3">
                  <c:v>Personal de Salud</c:v>
                </c:pt>
              </c:strCache>
            </c:strRef>
          </c:cat>
          <c:val>
            <c:numRef>
              <c:f>Hoja1!$D$107:$D$110</c:f>
              <c:numCache>
                <c:formatCode>0</c:formatCode>
                <c:ptCount val="4"/>
                <c:pt idx="0">
                  <c:v>41.008441301911589</c:v>
                </c:pt>
                <c:pt idx="1">
                  <c:v>28.591352320316485</c:v>
                </c:pt>
                <c:pt idx="2">
                  <c:v>64.872129011239622</c:v>
                </c:pt>
                <c:pt idx="3">
                  <c:v>25.08516407119021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E3-4861-B573-CF666CEC3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31135743"/>
        <c:axId val="1953336351"/>
      </c:barChart>
      <c:catAx>
        <c:axId val="31135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953336351"/>
        <c:crosses val="autoZero"/>
        <c:auto val="1"/>
        <c:lblAlgn val="ctr"/>
        <c:lblOffset val="100"/>
        <c:noMultiLvlLbl val="0"/>
      </c:catAx>
      <c:valAx>
        <c:axId val="195333635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1135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PY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Hoja1!$B$124:$B$142</c:f>
              <c:strCache>
                <c:ptCount val="19"/>
                <c:pt idx="0">
                  <c:v>San Pedro Norte</c:v>
                </c:pt>
                <c:pt idx="1">
                  <c:v>Amambay</c:v>
                </c:pt>
                <c:pt idx="2">
                  <c:v>Alto Paraná</c:v>
                </c:pt>
                <c:pt idx="3">
                  <c:v>San Pedro Sur</c:v>
                </c:pt>
                <c:pt idx="4">
                  <c:v>Misiones</c:v>
                </c:pt>
                <c:pt idx="5">
                  <c:v>Capital</c:v>
                </c:pt>
                <c:pt idx="6">
                  <c:v>Central</c:v>
                </c:pt>
                <c:pt idx="7">
                  <c:v>Canindeyú</c:v>
                </c:pt>
                <c:pt idx="8">
                  <c:v>Boquerón</c:v>
                </c:pt>
                <c:pt idx="9">
                  <c:v>Concepción</c:v>
                </c:pt>
                <c:pt idx="10">
                  <c:v>Caazapá</c:v>
                </c:pt>
                <c:pt idx="11">
                  <c:v>Pte. Hayes</c:v>
                </c:pt>
                <c:pt idx="12">
                  <c:v>Ñeembucú</c:v>
                </c:pt>
                <c:pt idx="13">
                  <c:v>Cordillera</c:v>
                </c:pt>
                <c:pt idx="14">
                  <c:v>Guairá</c:v>
                </c:pt>
                <c:pt idx="15">
                  <c:v>Itapuá</c:v>
                </c:pt>
                <c:pt idx="16">
                  <c:v>Caaguazú</c:v>
                </c:pt>
                <c:pt idx="17">
                  <c:v>Alto Paraguay</c:v>
                </c:pt>
                <c:pt idx="18">
                  <c:v>Paraguarí</c:v>
                </c:pt>
              </c:strCache>
            </c:strRef>
          </c:cat>
          <c:val>
            <c:numRef>
              <c:f>Hoja1!$G$124:$G$142</c:f>
              <c:numCache>
                <c:formatCode>0%</c:formatCode>
                <c:ptCount val="19"/>
                <c:pt idx="0">
                  <c:v>0.18222250158300091</c:v>
                </c:pt>
                <c:pt idx="1">
                  <c:v>0.26132479616949789</c:v>
                </c:pt>
                <c:pt idx="2">
                  <c:v>0.29475631599332186</c:v>
                </c:pt>
                <c:pt idx="3">
                  <c:v>0.3426001031416222</c:v>
                </c:pt>
                <c:pt idx="4">
                  <c:v>0.35232280744321381</c:v>
                </c:pt>
                <c:pt idx="5">
                  <c:v>0.35547386083822941</c:v>
                </c:pt>
                <c:pt idx="6">
                  <c:v>0.37813989307419349</c:v>
                </c:pt>
                <c:pt idx="7">
                  <c:v>0.3855916325213592</c:v>
                </c:pt>
                <c:pt idx="8">
                  <c:v>0.3962336973336924</c:v>
                </c:pt>
                <c:pt idx="9">
                  <c:v>0.41147547800345796</c:v>
                </c:pt>
                <c:pt idx="10">
                  <c:v>0.4504853685471169</c:v>
                </c:pt>
                <c:pt idx="11">
                  <c:v>0.46757427833312976</c:v>
                </c:pt>
                <c:pt idx="12">
                  <c:v>0.48144466316815493</c:v>
                </c:pt>
                <c:pt idx="13">
                  <c:v>0.51734699854342536</c:v>
                </c:pt>
                <c:pt idx="14">
                  <c:v>0.51757484604463433</c:v>
                </c:pt>
                <c:pt idx="15">
                  <c:v>0.52080649042157923</c:v>
                </c:pt>
                <c:pt idx="16">
                  <c:v>0.56346830252925706</c:v>
                </c:pt>
                <c:pt idx="17">
                  <c:v>0.78608112357195237</c:v>
                </c:pt>
                <c:pt idx="18">
                  <c:v>0.95393133696065835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60-4398-9B5A-CCE495E45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547994640"/>
        <c:axId val="1547995120"/>
      </c:barChart>
      <c:catAx>
        <c:axId val="154799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547995120"/>
        <c:crosses val="autoZero"/>
        <c:auto val="1"/>
        <c:lblAlgn val="ctr"/>
        <c:lblOffset val="100"/>
        <c:noMultiLvlLbl val="0"/>
      </c:catAx>
      <c:valAx>
        <c:axId val="154799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Cobertura de vacunación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Y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54799464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s-PY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Hoja1!$A$149:$A$167</c:f>
              <c:strCache>
                <c:ptCount val="19"/>
                <c:pt idx="0">
                  <c:v>Boquerón</c:v>
                </c:pt>
                <c:pt idx="1">
                  <c:v>Canindeyú</c:v>
                </c:pt>
                <c:pt idx="2">
                  <c:v>San Pedro Norte</c:v>
                </c:pt>
                <c:pt idx="3">
                  <c:v>Alto Paraná</c:v>
                </c:pt>
                <c:pt idx="4">
                  <c:v>Amambay</c:v>
                </c:pt>
                <c:pt idx="5">
                  <c:v>Pte. Hayes</c:v>
                </c:pt>
                <c:pt idx="6">
                  <c:v>Caaguazú</c:v>
                </c:pt>
                <c:pt idx="7">
                  <c:v>San Pedro Sur</c:v>
                </c:pt>
                <c:pt idx="8">
                  <c:v>Concepción</c:v>
                </c:pt>
                <c:pt idx="9">
                  <c:v>Central</c:v>
                </c:pt>
                <c:pt idx="10">
                  <c:v>Alto Paraguay</c:v>
                </c:pt>
                <c:pt idx="11">
                  <c:v>Itapuá</c:v>
                </c:pt>
                <c:pt idx="12">
                  <c:v>Caazapá</c:v>
                </c:pt>
                <c:pt idx="13">
                  <c:v>Cordillera</c:v>
                </c:pt>
                <c:pt idx="14">
                  <c:v>Misiones</c:v>
                </c:pt>
                <c:pt idx="15">
                  <c:v>Guairá</c:v>
                </c:pt>
                <c:pt idx="16">
                  <c:v>Capital</c:v>
                </c:pt>
                <c:pt idx="17">
                  <c:v>Paraguarí</c:v>
                </c:pt>
                <c:pt idx="18">
                  <c:v>Ñeembucú</c:v>
                </c:pt>
              </c:strCache>
            </c:strRef>
          </c:cat>
          <c:val>
            <c:numRef>
              <c:f>Hoja1!$D$149:$D$167</c:f>
              <c:numCache>
                <c:formatCode>0.0</c:formatCode>
                <c:ptCount val="19"/>
                <c:pt idx="0">
                  <c:v>7.6599217066812804</c:v>
                </c:pt>
                <c:pt idx="1">
                  <c:v>11.463468889227428</c:v>
                </c:pt>
                <c:pt idx="2">
                  <c:v>11.54263983385856</c:v>
                </c:pt>
                <c:pt idx="3">
                  <c:v>13.893994409429629</c:v>
                </c:pt>
                <c:pt idx="4">
                  <c:v>14.681993537654678</c:v>
                </c:pt>
                <c:pt idx="5">
                  <c:v>15.71329428462372</c:v>
                </c:pt>
                <c:pt idx="6">
                  <c:v>20.033533919971521</c:v>
                </c:pt>
                <c:pt idx="7">
                  <c:v>21.213536531332569</c:v>
                </c:pt>
                <c:pt idx="8">
                  <c:v>24.180439702962115</c:v>
                </c:pt>
                <c:pt idx="9">
                  <c:v>27.063857411923049</c:v>
                </c:pt>
                <c:pt idx="10">
                  <c:v>29.467366368902329</c:v>
                </c:pt>
                <c:pt idx="11">
                  <c:v>35.534267660520563</c:v>
                </c:pt>
                <c:pt idx="12">
                  <c:v>36.230381331093177</c:v>
                </c:pt>
                <c:pt idx="13">
                  <c:v>37.740820759228029</c:v>
                </c:pt>
                <c:pt idx="14">
                  <c:v>45.05737370789366</c:v>
                </c:pt>
                <c:pt idx="15">
                  <c:v>45.316274832757209</c:v>
                </c:pt>
                <c:pt idx="16">
                  <c:v>55.938429990271224</c:v>
                </c:pt>
                <c:pt idx="17">
                  <c:v>90.381554500003674</c:v>
                </c:pt>
                <c:pt idx="18">
                  <c:v>106.00806257789884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AC-42EE-AAA2-41C63CDBF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465981888"/>
        <c:axId val="1465982368"/>
      </c:barChart>
      <c:catAx>
        <c:axId val="146598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65982368"/>
        <c:crosses val="autoZero"/>
        <c:auto val="1"/>
        <c:lblAlgn val="ctr"/>
        <c:lblOffset val="100"/>
        <c:noMultiLvlLbl val="0"/>
      </c:catAx>
      <c:valAx>
        <c:axId val="1465982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Cobertura de Vacunación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Y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659818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s-PY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400" b="1"/>
              <a:t>Dosis aplicadas de Influenza cuadrivalente según Criterios de Riesgo. 03 de Abril al 28 de Diciembre de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>
        <c:manualLayout>
          <c:layoutTarget val="inner"/>
          <c:xMode val="edge"/>
          <c:yMode val="edge"/>
          <c:x val="0.15652664394166874"/>
          <c:y val="0.16473216882105898"/>
          <c:w val="0.4507526431493965"/>
          <c:h val="0.7959972837209200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5D-482B-A3D1-A553907212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5D-482B-A3D1-A553907212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5D-482B-A3D1-A553907212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5D-482B-A3D1-A553907212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5D-482B-A3D1-A553907212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95D-482B-A3D1-A553907212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95D-482B-A3D1-A553907212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95D-482B-A3D1-A553907212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95D-482B-A3D1-A553907212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95D-482B-A3D1-A553907212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95D-482B-A3D1-A553907212A6}"/>
              </c:ext>
            </c:extLst>
          </c:dPt>
          <c:dLbls>
            <c:dLbl>
              <c:idx val="4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95D-482B-A3D1-A553907212A6}"/>
                </c:ext>
              </c:extLst>
            </c:dLbl>
            <c:dLbl>
              <c:idx val="5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95D-482B-A3D1-A553907212A6}"/>
                </c:ext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'Grafico en torta'!$A$22:$A$32</c:f>
              <c:strCache>
                <c:ptCount val="11"/>
                <c:pt idx="0">
                  <c:v>Respiratorio (Asma, EPOC)</c:v>
                </c:pt>
                <c:pt idx="1">
                  <c:v>Adultos de 60 años y más.</c:v>
                </c:pt>
                <c:pt idx="2">
                  <c:v>Menores de 6 a 35 meses</c:v>
                </c:pt>
                <c:pt idx="3">
                  <c:v>Personal de Salud</c:v>
                </c:pt>
                <c:pt idx="4">
                  <c:v>Cardiopatía</c:v>
                </c:pt>
                <c:pt idx="5">
                  <c:v>Diabetes</c:v>
                </c:pt>
                <c:pt idx="6">
                  <c:v>Embarazadas/Madres de &lt; 6mes</c:v>
                </c:pt>
                <c:pt idx="7">
                  <c:v>Otras Co-morbilidades</c:v>
                </c:pt>
                <c:pt idx="8">
                  <c:v>Población Indigena/Vulnerables</c:v>
                </c:pt>
                <c:pt idx="9">
                  <c:v>Trabajadores esenciales</c:v>
                </c:pt>
                <c:pt idx="10">
                  <c:v>Sin factores de riesgo</c:v>
                </c:pt>
              </c:strCache>
            </c:strRef>
          </c:cat>
          <c:val>
            <c:numRef>
              <c:f>'Grafico en torta'!$B$22:$B$32</c:f>
              <c:numCache>
                <c:formatCode>0.0</c:formatCode>
                <c:ptCount val="11"/>
                <c:pt idx="0">
                  <c:v>15.28562474119202</c:v>
                </c:pt>
                <c:pt idx="1">
                  <c:v>15.742686724639654</c:v>
                </c:pt>
                <c:pt idx="2">
                  <c:v>11.714216428705138</c:v>
                </c:pt>
                <c:pt idx="3">
                  <c:v>2.0467811377907865</c:v>
                </c:pt>
                <c:pt idx="4">
                  <c:v>1.0294176040478986</c:v>
                </c:pt>
                <c:pt idx="5">
                  <c:v>0.78755622869265807</c:v>
                </c:pt>
                <c:pt idx="6">
                  <c:v>3.5221284368281629</c:v>
                </c:pt>
                <c:pt idx="7">
                  <c:v>1.1287573246203677</c:v>
                </c:pt>
                <c:pt idx="8">
                  <c:v>3.0715189263085048</c:v>
                </c:pt>
                <c:pt idx="9">
                  <c:v>2.3187776889085536</c:v>
                </c:pt>
                <c:pt idx="10">
                  <c:v>43.352534758266252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95D-482B-A3D1-A5539072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Hoja1!$A$173:$A$191</c:f>
              <c:strCache>
                <c:ptCount val="19"/>
                <c:pt idx="0">
                  <c:v>Alto Paraguay</c:v>
                </c:pt>
                <c:pt idx="1">
                  <c:v>San Pedro Norte</c:v>
                </c:pt>
                <c:pt idx="2">
                  <c:v>Caazapá</c:v>
                </c:pt>
                <c:pt idx="3">
                  <c:v>San Pedro Sur</c:v>
                </c:pt>
                <c:pt idx="4">
                  <c:v>Ñeembucú</c:v>
                </c:pt>
                <c:pt idx="5">
                  <c:v>Boquerón</c:v>
                </c:pt>
                <c:pt idx="6">
                  <c:v>Canindeyú</c:v>
                </c:pt>
                <c:pt idx="7">
                  <c:v>Pte. Hayes</c:v>
                </c:pt>
                <c:pt idx="8">
                  <c:v>Misiones</c:v>
                </c:pt>
                <c:pt idx="9">
                  <c:v>Guairá</c:v>
                </c:pt>
                <c:pt idx="10">
                  <c:v>Concepción</c:v>
                </c:pt>
                <c:pt idx="11">
                  <c:v>Amambay</c:v>
                </c:pt>
                <c:pt idx="12">
                  <c:v>Caaguazú</c:v>
                </c:pt>
                <c:pt idx="13">
                  <c:v>Paraguarí</c:v>
                </c:pt>
                <c:pt idx="14">
                  <c:v>Itapuá</c:v>
                </c:pt>
                <c:pt idx="15">
                  <c:v>Cordillera</c:v>
                </c:pt>
                <c:pt idx="16">
                  <c:v>Alto Paraná</c:v>
                </c:pt>
                <c:pt idx="17">
                  <c:v>Central</c:v>
                </c:pt>
                <c:pt idx="18">
                  <c:v>Capital</c:v>
                </c:pt>
              </c:strCache>
            </c:strRef>
          </c:cat>
          <c:val>
            <c:numRef>
              <c:f>Hoja1!$B$173:$B$191</c:f>
              <c:numCache>
                <c:formatCode>General</c:formatCode>
                <c:ptCount val="19"/>
                <c:pt idx="0">
                  <c:v>324</c:v>
                </c:pt>
                <c:pt idx="1">
                  <c:v>556</c:v>
                </c:pt>
                <c:pt idx="2">
                  <c:v>885</c:v>
                </c:pt>
                <c:pt idx="3">
                  <c:v>1060</c:v>
                </c:pt>
                <c:pt idx="4">
                  <c:v>1126</c:v>
                </c:pt>
                <c:pt idx="5">
                  <c:v>1186</c:v>
                </c:pt>
                <c:pt idx="6">
                  <c:v>1453</c:v>
                </c:pt>
                <c:pt idx="7">
                  <c:v>1658</c:v>
                </c:pt>
                <c:pt idx="8">
                  <c:v>1950</c:v>
                </c:pt>
                <c:pt idx="9">
                  <c:v>2123</c:v>
                </c:pt>
                <c:pt idx="10">
                  <c:v>4451</c:v>
                </c:pt>
                <c:pt idx="11">
                  <c:v>5195</c:v>
                </c:pt>
                <c:pt idx="12">
                  <c:v>5330</c:v>
                </c:pt>
                <c:pt idx="13">
                  <c:v>7656</c:v>
                </c:pt>
                <c:pt idx="14">
                  <c:v>8363</c:v>
                </c:pt>
                <c:pt idx="15">
                  <c:v>8915</c:v>
                </c:pt>
                <c:pt idx="16">
                  <c:v>10997</c:v>
                </c:pt>
                <c:pt idx="17">
                  <c:v>41951</c:v>
                </c:pt>
                <c:pt idx="18">
                  <c:v>49374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BB-44D5-863E-1691839A3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2096299999"/>
        <c:axId val="2096329279"/>
      </c:barChart>
      <c:catAx>
        <c:axId val="2096299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096329279"/>
        <c:crosses val="autoZero"/>
        <c:auto val="1"/>
        <c:lblAlgn val="ctr"/>
        <c:lblOffset val="100"/>
        <c:noMultiLvlLbl val="0"/>
      </c:catAx>
      <c:valAx>
        <c:axId val="2096329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Dosis aplicadas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Y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096299999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s-PY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37336-DA9C-48A7-BA1B-CA2CD3ABB11F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085A-2C0D-41D2-8597-63CDB2C3430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6891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D4FD-E7B1-AA80-2F91-D58F49481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ECF6B7-ADDC-8232-D3AB-10423050B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8866A2-B953-2303-E911-8C263713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FC2F9B-3A6E-915F-8EF8-79F1C35B5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36B125-1123-57C2-B516-EEF0EED4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2611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9B2BC-67DF-68E4-2176-F250F05C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5AEC59-6F15-7DEC-5A40-1F168D9F1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064126-46B7-A2E0-7517-0D699571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082930-61A8-8707-19BF-1A9732B8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404697-D499-56D3-8DE0-3AB7FB6D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5523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137576-F641-03A7-132E-48D0F68FF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ACBA1D-8759-F362-6A32-76A6CED99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35CE34-D988-5D95-B0AC-EF59AF7B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7A074-6680-32D1-593A-E0F6C9D42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36FA38-E1AE-DC1A-30AE-C2EA84F1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3011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0CF06-9386-D4BF-F36F-66BE9779B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C6C491-0BCF-C644-5A4F-0EC29EA78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B28FDB-FCF7-7687-1BD3-3DC7DEC6F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69051C-2EEF-2D37-638D-466002D67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8576AE-8D08-2E4C-68EE-302E049DF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5417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F8668-D1EA-E3FE-F656-4D3C805C4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B693EA-EFC4-FEFF-9C9D-B21BC064C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EE962C-A041-F295-EF8C-34FABBB0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C2E636-4A94-8F63-6CF8-BAA611C0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812E9B-DD8E-1704-9C6A-884D5310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0377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03CD0-F07B-7B14-13A7-ABA81AD2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D6DAC3-86BF-1399-14D3-CE4E67913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C032D6-736A-3255-4507-4B125B9C0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62FE7F-27B0-B5D0-659B-F97B73CEA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A546E6-1913-24CC-BC20-F355967C3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FDAB7B-7504-FF76-9E16-F74EDD3C2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4744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CD27A-62C3-9964-6B42-0BAF4FA7F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D69FFD-8288-FC63-9A55-3E3A9C256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4547C5-B57F-9466-21A8-D89609A5F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F88E97-6AE0-2B05-F5E6-1E7781C095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9E61BA-2513-D0A9-EE30-0246D5EA3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CE4AD7-78F6-0DCA-159E-93F24A96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891807-FA88-6FA2-7A7B-9F902D0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18E952-2236-1140-DD0C-15CD8C1C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8387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FBAFE-DCC4-A4CE-F357-E02089DE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E3B7BB1-B106-4B6A-7511-3F661CF54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1301D3-C987-05B6-847C-AB1E8C4B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F773E9-E8B1-2811-1822-7A436359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7484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DE3DD9-0EAE-178E-6B05-3DE1321A4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01C108-3808-8C2C-9352-D8F3A36C9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FACD0D-F4B6-CD8A-8FAE-E3B02861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82010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E4DC2-EF6F-A021-4D7B-9B0EA144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620991-300E-2A7C-E6C4-0AA4E9DF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87B023-4B13-F8F8-3593-7980A535F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59D28A-4BB5-9803-D80C-DA47B0E4A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D9029E-676D-989B-6F4F-882BEDD06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C8BA72-9A98-7152-8986-E5CAD1C0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56943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15105-FE22-11C5-02F8-B07390BAB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71AD1B-2009-38FD-C68E-1DF45659A9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8457C8-5400-A6DC-EDC0-DEB2085FD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F53C66-227F-E6B7-32A0-A129FA12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1831AF-C89B-C480-9237-5E954C8B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4FB9B4-A147-BAE4-613A-7B748E1B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6783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CD178A-9B84-C318-2F19-977E4571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BDC393-20E3-F32D-ECD0-347849453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0FFBD-F843-9373-CCE6-65FC11AC8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6F7A9-0478-476E-9AB0-96E141F2326B}" type="datetimeFigureOut">
              <a:rPr lang="es-PY" smtClean="0"/>
              <a:t>9/7/2025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C1EB8C-4F34-25A1-84D1-D6CD1DDE6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9499C1-428A-2E9F-07FF-F608910E6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A3BA-7919-4F82-90EA-1DA5F244DFF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9020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AB1C6-1E04-8D6B-D961-70AF33AE0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Campaña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Invierno</a:t>
            </a:r>
            <a:endParaRPr lang="es-P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D08DD4-A931-BAAC-4435-36147ADA3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Total de dosis aplicadas</a:t>
            </a:r>
            <a:endParaRPr lang="es-P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E0B0774F-8931-AE8D-FF91-42D5B4B5A9E9}"/>
              </a:ext>
            </a:extLst>
          </p:cNvPr>
          <p:cNvGrpSpPr/>
          <p:nvPr/>
        </p:nvGrpSpPr>
        <p:grpSpPr>
          <a:xfrm>
            <a:off x="1911212" y="3083924"/>
            <a:ext cx="8704346" cy="3093039"/>
            <a:chOff x="2594814" y="2957021"/>
            <a:chExt cx="5777414" cy="1426064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D8A01E58-71D1-21AD-1C54-91324C28DCDD}"/>
                </a:ext>
              </a:extLst>
            </p:cNvPr>
            <p:cNvSpPr/>
            <p:nvPr/>
          </p:nvSpPr>
          <p:spPr>
            <a:xfrm>
              <a:off x="2594814" y="3468685"/>
              <a:ext cx="2492188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badi Extra Light" panose="020B0204020104020204" pitchFamily="34" charset="0"/>
                </a:rPr>
                <a:t>1.468,929</a:t>
              </a:r>
              <a:endParaRPr lang="es-PY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endParaRP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7CB74EE4-88DF-6094-B01C-E85B4642B1B3}"/>
                </a:ext>
              </a:extLst>
            </p:cNvPr>
            <p:cNvSpPr txBox="1"/>
            <p:nvPr/>
          </p:nvSpPr>
          <p:spPr>
            <a:xfrm>
              <a:off x="3452377" y="3007020"/>
              <a:ext cx="1178587" cy="297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>
                  <a:latin typeface="Abadi Extra Light" panose="020B0204020104020204" pitchFamily="34" charset="0"/>
                </a:rPr>
                <a:t>Influenza</a:t>
              </a:r>
              <a:endParaRPr lang="es-PY" sz="3600" b="1" dirty="0">
                <a:latin typeface="Abadi Extra Light" panose="020B0204020104020204" pitchFamily="34" charset="0"/>
              </a:endParaRP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AB0F1616-E2C6-6761-9A89-7E4CF1306B81}"/>
                </a:ext>
              </a:extLst>
            </p:cNvPr>
            <p:cNvSpPr txBox="1"/>
            <p:nvPr/>
          </p:nvSpPr>
          <p:spPr>
            <a:xfrm>
              <a:off x="5435639" y="2957021"/>
              <a:ext cx="2936589" cy="5534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latin typeface="Abadi Extra Light" panose="020B0204020104020204" pitchFamily="34" charset="0"/>
                </a:rPr>
                <a:t>Covid-19</a:t>
              </a:r>
            </a:p>
            <a:p>
              <a:pPr algn="ctr"/>
              <a:r>
                <a:rPr lang="es-MX" sz="2400" b="1" dirty="0">
                  <a:latin typeface="Abadi Extra Light" panose="020B0204020104020204" pitchFamily="34" charset="0"/>
                </a:rPr>
                <a:t>Dosis Anual </a:t>
              </a:r>
              <a:r>
                <a:rPr lang="es-MX" sz="2000" b="1" dirty="0">
                  <a:latin typeface="Abadi Extra Light" panose="020B0204020104020204" pitchFamily="34" charset="0"/>
                </a:rPr>
                <a:t>(acumulado 2024</a:t>
              </a:r>
              <a:r>
                <a:rPr lang="es-MX" sz="3600" b="1" dirty="0">
                  <a:latin typeface="Abadi Extra Light" panose="020B0204020104020204" pitchFamily="34" charset="0"/>
                </a:rPr>
                <a:t>)</a:t>
              </a:r>
              <a:endParaRPr lang="es-PY" sz="3600" b="1" dirty="0">
                <a:latin typeface="Abadi Extra Light" panose="020B0204020104020204" pitchFamily="34" charset="0"/>
              </a:endParaRPr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10A0A432-C47E-8BBC-7D3C-FA7549910C91}"/>
                </a:ext>
              </a:extLst>
            </p:cNvPr>
            <p:cNvSpPr/>
            <p:nvPr/>
          </p:nvSpPr>
          <p:spPr>
            <a:xfrm>
              <a:off x="5657840" y="3468685"/>
              <a:ext cx="2492188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badi Extra Light" panose="020B0204020104020204" pitchFamily="34" charset="0"/>
                </a:rPr>
                <a:t>154,553</a:t>
              </a:r>
              <a:endParaRPr lang="es-PY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995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0923E-8DD2-2FB0-4062-F89A06283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960" y="322943"/>
            <a:ext cx="7032812" cy="594099"/>
          </a:xfrm>
        </p:spPr>
        <p:txBody>
          <a:bodyPr>
            <a:noAutofit/>
          </a:bodyPr>
          <a:lstStyle/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Despliegue de la Campaña de Invierno</a:t>
            </a:r>
            <a:endParaRPr lang="es-P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DAA8581-C0D3-094B-9905-BF452C163133}"/>
              </a:ext>
            </a:extLst>
          </p:cNvPr>
          <p:cNvSpPr txBox="1"/>
          <p:nvPr/>
        </p:nvSpPr>
        <p:spPr>
          <a:xfrm>
            <a:off x="8929986" y="1116886"/>
            <a:ext cx="18713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1,468,929</a:t>
            </a:r>
            <a:endParaRPr lang="es-P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6E2C339-526E-8AEB-470B-D69BAB36FC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296971"/>
              </p:ext>
            </p:extLst>
          </p:nvPr>
        </p:nvGraphicFramePr>
        <p:xfrm>
          <a:off x="0" y="1588349"/>
          <a:ext cx="11647357" cy="5258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509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33D48-4D46-1245-132B-B477781EF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882" y="365126"/>
            <a:ext cx="9870142" cy="585134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Vacunas contra Influenza por Regiones Sanitarias</a:t>
            </a:r>
            <a:b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</a:b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Campaña de Invierno 2024</a:t>
            </a:r>
            <a:endParaRPr lang="es-PY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9838BE4-E26E-C79E-4714-5C988A6B3A83}"/>
              </a:ext>
            </a:extLst>
          </p:cNvPr>
          <p:cNvSpPr txBox="1"/>
          <p:nvPr/>
        </p:nvSpPr>
        <p:spPr>
          <a:xfrm>
            <a:off x="8642070" y="1313772"/>
            <a:ext cx="2859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1,453,485</a:t>
            </a:r>
            <a:endParaRPr lang="es-PY" sz="2800" b="1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F44C4FC-D4D5-C77B-45CF-7C4B0BB95B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023128"/>
              </p:ext>
            </p:extLst>
          </p:nvPr>
        </p:nvGraphicFramePr>
        <p:xfrm>
          <a:off x="294806" y="1409525"/>
          <a:ext cx="11602388" cy="523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20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2E53F30-8409-6F5C-70AD-6FFEE53B7CAB}"/>
              </a:ext>
            </a:extLst>
          </p:cNvPr>
          <p:cNvSpPr txBox="1"/>
          <p:nvPr/>
        </p:nvSpPr>
        <p:spPr>
          <a:xfrm>
            <a:off x="1655742" y="226244"/>
            <a:ext cx="92590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Cobertura de vacuna contra Influenza según población de riesgo,</a:t>
            </a:r>
          </a:p>
          <a:p>
            <a:pPr algn="ctr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Campaña de Invierno 2.024, Paraguay</a:t>
            </a:r>
            <a:endParaRPr lang="es-PY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074D1AC-003F-2D68-A4BA-945640D493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940579"/>
              </p:ext>
            </p:extLst>
          </p:nvPr>
        </p:nvGraphicFramePr>
        <p:xfrm>
          <a:off x="1514007" y="1603948"/>
          <a:ext cx="9400809" cy="4257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944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C0339-8099-C42B-C314-4061EE9EB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188" y="325887"/>
            <a:ext cx="10515600" cy="7103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Cobertura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de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Vacunación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contra Influenza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en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6-35 meses de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edad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por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Regiones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Sanitarias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, </a:t>
            </a:r>
            <a:b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</a:b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Paraguay 03/04/2024 al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28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/12/2024.</a:t>
            </a:r>
            <a:endParaRPr lang="es-P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4AC3547-FF74-3758-2A7C-0522EDF9DE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347387"/>
              </p:ext>
            </p:extLst>
          </p:nvPr>
        </p:nvGraphicFramePr>
        <p:xfrm>
          <a:off x="1199213" y="1558977"/>
          <a:ext cx="10220575" cy="470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750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A9802-8617-A4BC-A380-69489BD3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15" y="100266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Cobertura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de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Vacunación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contra Influenza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en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60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años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y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más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de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edad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por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Regiones </a:t>
            </a:r>
            <a:r>
              <a:rPr lang="en-US" sz="2000" b="1" i="0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Sanitarias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, Paraguay 03/04/2024 al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28</a:t>
            </a:r>
            <a:r>
              <a:rPr lang="en-US" sz="2000" b="1" i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/12/2024.</a:t>
            </a:r>
            <a:b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</a:br>
            <a:endParaRPr lang="es-PY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37AE716-8183-3259-D2D5-EC28D892B3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762262"/>
              </p:ext>
            </p:extLst>
          </p:nvPr>
        </p:nvGraphicFramePr>
        <p:xfrm>
          <a:off x="1364105" y="1169233"/>
          <a:ext cx="9728616" cy="4976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726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3BDE98-244D-6F58-3728-2DE18013B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449" y="51340"/>
            <a:ext cx="8664388" cy="809251"/>
          </a:xfrm>
        </p:spPr>
        <p:txBody>
          <a:bodyPr>
            <a:norm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Influenza según Factores de Riesgo o Comorbilidades</a:t>
            </a:r>
            <a:endParaRPr lang="es-PY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F41AF0-018D-BC39-0DB0-DE2235930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317" y="2430509"/>
            <a:ext cx="2772397" cy="30422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600" dirty="0">
                <a:solidFill>
                  <a:srgbClr val="FF0000"/>
                </a:solidFill>
              </a:rPr>
              <a:t>56,6% </a:t>
            </a:r>
            <a:r>
              <a:rPr lang="es-MX" dirty="0"/>
              <a:t>Con factores de Riesgo o Comorbilidades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sz="3500" dirty="0">
                <a:solidFill>
                  <a:srgbClr val="00B050"/>
                </a:solidFill>
              </a:rPr>
              <a:t>43,4%  </a:t>
            </a:r>
            <a:r>
              <a:rPr lang="es-MX" dirty="0"/>
              <a:t>Sin factores de Riesgo</a:t>
            </a:r>
            <a:endParaRPr lang="es-P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FEF33F-A58C-09F8-B760-104DE9968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4394"/>
            <a:ext cx="12192000" cy="106070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CA93953-816F-4727-843C-63F0A5AF6E5C}"/>
              </a:ext>
            </a:extLst>
          </p:cNvPr>
          <p:cNvSpPr txBox="1"/>
          <p:nvPr/>
        </p:nvSpPr>
        <p:spPr>
          <a:xfrm>
            <a:off x="8244477" y="5899048"/>
            <a:ext cx="3374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*Otras comorbilidades: </a:t>
            </a:r>
            <a:r>
              <a:rPr lang="es-MX" sz="1400" dirty="0" err="1"/>
              <a:t>Enf</a:t>
            </a:r>
            <a:r>
              <a:rPr lang="es-MX" sz="1400" dirty="0"/>
              <a:t>. Renal, Inmunodepresión, Obesidad, EPOC </a:t>
            </a:r>
            <a:endParaRPr lang="es-PY" sz="1600" dirty="0"/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5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164535"/>
              </p:ext>
            </p:extLst>
          </p:nvPr>
        </p:nvGraphicFramePr>
        <p:xfrm>
          <a:off x="3413051" y="860591"/>
          <a:ext cx="7228786" cy="4432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196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1AF25AD-DEA2-C2B5-6494-E5E5B03647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62939"/>
              </p:ext>
            </p:extLst>
          </p:nvPr>
        </p:nvGraphicFramePr>
        <p:xfrm>
          <a:off x="1543202" y="1494259"/>
          <a:ext cx="9249715" cy="460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3E76683C-7AB1-18D7-CCF1-0C37E9557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341" y="215153"/>
            <a:ext cx="8252012" cy="1325563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Vacunas contra COVID-19 Bivalentes: Dosis Anual</a:t>
            </a:r>
            <a:b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</a:b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por Regiones Sanitarias, Año 2024</a:t>
            </a:r>
            <a:endParaRPr lang="es-PY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331FDDD-C22D-A7DC-02E5-975BDF33D17E}"/>
              </a:ext>
            </a:extLst>
          </p:cNvPr>
          <p:cNvSpPr txBox="1"/>
          <p:nvPr/>
        </p:nvSpPr>
        <p:spPr>
          <a:xfrm>
            <a:off x="9021267" y="1540716"/>
            <a:ext cx="1771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154,553</a:t>
            </a:r>
            <a:endParaRPr lang="es-PY" sz="2800" b="1" dirty="0"/>
          </a:p>
        </p:txBody>
      </p:sp>
    </p:spTree>
    <p:extLst>
      <p:ext uri="{BB962C8B-B14F-4D97-AF65-F5344CB8AC3E}">
        <p14:creationId xmlns:p14="http://schemas.microsoft.com/office/powerpoint/2010/main" val="2727870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181</Words>
  <Application>Microsoft Office PowerPoint</Application>
  <PresentationFormat>Panorámica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Abadi Extra Light</vt:lpstr>
      <vt:lpstr>Arial</vt:lpstr>
      <vt:lpstr>Calibri</vt:lpstr>
      <vt:lpstr>Calibri Light</vt:lpstr>
      <vt:lpstr>Tema de Office</vt:lpstr>
      <vt:lpstr>Campaña de Invierno</vt:lpstr>
      <vt:lpstr>Despliegue de la Campaña de Invierno</vt:lpstr>
      <vt:lpstr>Vacunas contra Influenza por Regiones Sanitarias Campaña de Invierno 2024</vt:lpstr>
      <vt:lpstr>Presentación de PowerPoint</vt:lpstr>
      <vt:lpstr>Cobertura de Vacunación contra Influenza en 6-35 meses de edad por Regiones Sanitarias,  Paraguay 03/04/2024 al 28/12/2024.</vt:lpstr>
      <vt:lpstr>Cobertura de Vacunación contra Influenza en 60 años y más de edad por Regiones Sanitarias, Paraguay 03/04/2024 al 28/12/2024. </vt:lpstr>
      <vt:lpstr>Influenza según Factores de Riesgo o Comorbilidades</vt:lpstr>
      <vt:lpstr>Vacunas contra COVID-19 Bivalentes: Dosis Anual por Regiones Sanitarias, Año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DELL</cp:lastModifiedBy>
  <cp:revision>47</cp:revision>
  <dcterms:created xsi:type="dcterms:W3CDTF">2023-01-27T13:44:30Z</dcterms:created>
  <dcterms:modified xsi:type="dcterms:W3CDTF">2025-07-09T09:39:49Z</dcterms:modified>
</cp:coreProperties>
</file>